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9" r:id="rId4"/>
    <p:sldId id="258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339" r:id="rId13"/>
    <p:sldId id="340" r:id="rId14"/>
    <p:sldId id="322" r:id="rId15"/>
    <p:sldId id="266" r:id="rId16"/>
    <p:sldId id="267" r:id="rId17"/>
    <p:sldId id="268" r:id="rId18"/>
    <p:sldId id="269" r:id="rId19"/>
    <p:sldId id="323" r:id="rId20"/>
    <p:sldId id="274" r:id="rId21"/>
    <p:sldId id="272" r:id="rId22"/>
    <p:sldId id="270" r:id="rId23"/>
    <p:sldId id="271" r:id="rId24"/>
    <p:sldId id="341" r:id="rId25"/>
    <p:sldId id="281" r:id="rId26"/>
    <p:sldId id="282" r:id="rId27"/>
    <p:sldId id="342" r:id="rId28"/>
    <p:sldId id="295" r:id="rId29"/>
    <p:sldId id="283" r:id="rId30"/>
    <p:sldId id="343" r:id="rId31"/>
    <p:sldId id="284" r:id="rId32"/>
    <p:sldId id="285" r:id="rId33"/>
    <p:sldId id="286" r:id="rId34"/>
    <p:sldId id="287" r:id="rId35"/>
    <p:sldId id="288" r:id="rId36"/>
    <p:sldId id="289" r:id="rId37"/>
    <p:sldId id="344" r:id="rId38"/>
    <p:sldId id="345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5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6252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1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Suorakulmio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0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3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uorakulmio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83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8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0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9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orakulmio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574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orakulmio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34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uorakulmio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7E38D1-4E03-41A4-A52A-76767563C7E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0EE64B-B52F-40B1-9B4C-1B6B0422E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927648" y="2348880"/>
            <a:ext cx="8077200" cy="1673352"/>
          </a:xfrm>
        </p:spPr>
        <p:txBody>
          <a:bodyPr>
            <a:normAutofit/>
          </a:bodyPr>
          <a:lstStyle/>
          <a:p>
            <a:r>
              <a:rPr lang="fi-FI" sz="7200" dirty="0"/>
              <a:t>A-streptokokki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Arto Nieminen</a:t>
            </a:r>
          </a:p>
          <a:p>
            <a:pPr algn="ctr"/>
            <a:r>
              <a:rPr lang="fi-FI" dirty="0"/>
              <a:t>Sisätautien ja infektiosairauksien erikoislääkäri</a:t>
            </a:r>
          </a:p>
          <a:p>
            <a:pPr algn="ctr"/>
            <a:r>
              <a:rPr lang="fi-FI" dirty="0"/>
              <a:t>OYS ja K-PKS</a:t>
            </a:r>
          </a:p>
          <a:p>
            <a:pPr algn="ctr"/>
            <a:r>
              <a:rPr lang="fi-FI" dirty="0"/>
              <a:t>Aluetartuntatautilääkäri, Oulun eteläinen ja Rannikko</a:t>
            </a:r>
          </a:p>
        </p:txBody>
      </p:sp>
    </p:spTree>
    <p:extLst>
      <p:ext uri="{BB962C8B-B14F-4D97-AF65-F5344CB8AC3E}">
        <p14:creationId xmlns:p14="http://schemas.microsoft.com/office/powerpoint/2010/main" val="205490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kERROS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Kolmannessa kerroksessa sijaitsevat</a:t>
            </a:r>
          </a:p>
          <a:p>
            <a:pPr lvl="1"/>
            <a:r>
              <a:rPr lang="fi-FI" b="1" dirty="0"/>
              <a:t>Ryhmäspesifinen polysakkaridi</a:t>
            </a:r>
          </a:p>
          <a:p>
            <a:pPr lvl="1"/>
            <a:r>
              <a:rPr lang="fi-FI" b="1" dirty="0" err="1"/>
              <a:t>LTA-lipoteikkohappo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auttaa bakteeria kiinnittymään epiteelisolun pintaan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/>
          <p:nvPr/>
        </p:nvCxnSpPr>
        <p:spPr>
          <a:xfrm>
            <a:off x="5807969" y="2708920"/>
            <a:ext cx="2988333" cy="1368152"/>
          </a:xfrm>
          <a:prstGeom prst="curvedConnector3">
            <a:avLst>
              <a:gd name="adj1" fmla="val 5457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3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TOKSIINI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49512"/>
            <a:ext cx="4317876" cy="3951288"/>
          </a:xfrm>
        </p:spPr>
        <p:txBody>
          <a:bodyPr/>
          <a:lstStyle/>
          <a:p>
            <a:r>
              <a:rPr lang="fi-FI" dirty="0"/>
              <a:t>A-streptokokki tuottaa useita entsyymejä ja toksiineja</a:t>
            </a:r>
          </a:p>
          <a:p>
            <a:pPr lvl="1"/>
            <a:r>
              <a:rPr lang="fi-FI" b="1" dirty="0" err="1"/>
              <a:t>Hemolysiinit</a:t>
            </a:r>
            <a:r>
              <a:rPr lang="fi-FI" b="1" dirty="0"/>
              <a:t> O ja 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saavat aikaan </a:t>
            </a:r>
            <a:r>
              <a:rPr lang="fi-FI" dirty="0" err="1">
                <a:sym typeface="Wingdings" panose="05000000000000000000" pitchFamily="2" charset="2"/>
              </a:rPr>
              <a:t>hemolyysin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Streptokinaasi</a:t>
            </a:r>
            <a:r>
              <a:rPr lang="fi-FI" b="1" dirty="0">
                <a:sym typeface="Wingdings" panose="05000000000000000000" pitchFamily="2" charset="2"/>
              </a:rPr>
              <a:t>, </a:t>
            </a:r>
            <a:r>
              <a:rPr lang="fi-FI" b="1" dirty="0" err="1">
                <a:sym typeface="Wingdings" panose="05000000000000000000" pitchFamily="2" charset="2"/>
              </a:rPr>
              <a:t>hyaluronidaasi</a:t>
            </a:r>
            <a:r>
              <a:rPr lang="fi-FI" b="1" dirty="0">
                <a:sym typeface="Wingdings" panose="05000000000000000000" pitchFamily="2" charset="2"/>
              </a:rPr>
              <a:t>, </a:t>
            </a:r>
            <a:r>
              <a:rPr lang="fi-FI" b="1" dirty="0" err="1">
                <a:sym typeface="Wingdings" panose="05000000000000000000" pitchFamily="2" charset="2"/>
              </a:rPr>
              <a:t>deoksiribonukleaasi</a:t>
            </a:r>
            <a:r>
              <a:rPr lang="fi-FI" dirty="0">
                <a:sym typeface="Wingdings" panose="05000000000000000000" pitchFamily="2" charset="2"/>
              </a:rPr>
              <a:t>  auttavat etenemisessä kudoksissa</a:t>
            </a: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Pyrogeeniset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b="1" dirty="0" err="1">
                <a:sym typeface="Wingdings" panose="05000000000000000000" pitchFamily="2" charset="2"/>
              </a:rPr>
              <a:t>eksotoksiinit</a:t>
            </a:r>
            <a:r>
              <a:rPr lang="fi-FI" dirty="0">
                <a:sym typeface="Wingdings" panose="05000000000000000000" pitchFamily="2" charset="2"/>
              </a:rPr>
              <a:t>  esim. </a:t>
            </a:r>
            <a:r>
              <a:rPr lang="fi-FI" dirty="0" err="1">
                <a:sym typeface="Wingdings" panose="05000000000000000000" pitchFamily="2" charset="2"/>
              </a:rPr>
              <a:t>erytrogeeninen</a:t>
            </a:r>
            <a:r>
              <a:rPr lang="fi-FI" dirty="0">
                <a:sym typeface="Wingdings" panose="05000000000000000000" pitchFamily="2" charset="2"/>
              </a:rPr>
              <a:t> toksiini A liittyy tulirokkoon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nuoliyhdysviiva 8"/>
          <p:cNvCxnSpPr/>
          <p:nvPr/>
        </p:nvCxnSpPr>
        <p:spPr>
          <a:xfrm>
            <a:off x="5951984" y="2798878"/>
            <a:ext cx="576064" cy="198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5951984" y="2798878"/>
            <a:ext cx="504056" cy="2934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905D5-5C88-1F5F-5C5C-F365F750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E5A96-C4C6-CF92-38DB-A4A5E930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Tarttuu helposti pisara- ja </a:t>
            </a:r>
            <a:r>
              <a:rPr lang="fi-FI" dirty="0" err="1"/>
              <a:t>kosketusteitse</a:t>
            </a:r>
            <a:r>
              <a:rPr lang="fi-FI" dirty="0"/>
              <a:t>, mutta se voi päästä elimistöön myös ihorikosta tai limakalvolta</a:t>
            </a:r>
          </a:p>
          <a:p>
            <a:endParaRPr lang="fi-FI" dirty="0"/>
          </a:p>
          <a:p>
            <a:r>
              <a:rPr lang="fi-FI" dirty="0"/>
              <a:t>Bakteeria levittävät oireilevien potilaiden ohella oireettomat kantajat</a:t>
            </a:r>
          </a:p>
          <a:p>
            <a:pPr marL="118872" indent="0">
              <a:buNone/>
            </a:pPr>
            <a:endParaRPr lang="fi-FI" dirty="0"/>
          </a:p>
          <a:p>
            <a:pPr lvl="1"/>
            <a:r>
              <a:rPr lang="fi-FI" dirty="0"/>
              <a:t>Väestössä </a:t>
            </a:r>
            <a:r>
              <a:rPr lang="fi-FI" b="1" dirty="0"/>
              <a:t>oireeton </a:t>
            </a:r>
            <a:r>
              <a:rPr lang="fi-FI" b="1" dirty="0" err="1"/>
              <a:t>nielukantajuus</a:t>
            </a:r>
            <a:r>
              <a:rPr lang="fi-FI" dirty="0"/>
              <a:t> vaihtelee alle yhden ja 30 %:n välillä ikäryhmän ja epidemiologisen tilanteen mukaan (lapsilla n. 12 %)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Kroonisilla A-streptokokin kantajilla on hyvin vähäinen riski sairastua reumakuumeeseen tai muihin komplikaatioihin, joten </a:t>
            </a:r>
            <a:r>
              <a:rPr lang="fi-FI" b="1" dirty="0"/>
              <a:t>kantajille ei aloiteta mikrobilääkehoitoa, ellei kyseessä ole epidemia tai taustalla aiemmin sairastettu reumakuume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5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2716E-D683-1949-7D31-1F15192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Ilmaantuvuus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50A86-15B7-02CD-D9CA-59DD9C4A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Ilmaantuvuus:</a:t>
            </a:r>
          </a:p>
          <a:p>
            <a:endParaRPr lang="fi-FI" dirty="0"/>
          </a:p>
          <a:p>
            <a:pPr lvl="1"/>
            <a:r>
              <a:rPr lang="fi-FI" dirty="0"/>
              <a:t>Nielutulehdusten vuoksi tehdään yli 800 avohoidon käyntiä 10 000 potilasvuotta kohden ja A-streptokokki aiheuttaa 15-30 % lasten ja 5-10 % aikuisten nielutulehduksista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Euroopassa invasiivisten A-streptokokkitautien ilmaantuvuus on noin 2-5/100 000 ihmistä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Suomessa tartuntatautirekisterin mukaan invasiivisten A-streptokokkitapausten ilmaantuvuus oli vuonna 2015 noin 3,5/100 000 asukasta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48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53AF1-E00B-D6B5-7EB8-3881340A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27B13-9C91-12CC-834C-FF432869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Skaala A-streptokokin aiheuttamista infektioista on melkoinen!</a:t>
            </a:r>
          </a:p>
          <a:p>
            <a:pPr lvl="1"/>
            <a:r>
              <a:rPr lang="fi-FI" dirty="0"/>
              <a:t>A-streptokokin kutsumanimet tappajabakteeri, superstreptokokki ja lihansyöjäbakteeri kertovat sen pahamaineisesta luonteesta</a:t>
            </a:r>
          </a:p>
          <a:p>
            <a:endParaRPr lang="fi-FI" dirty="0"/>
          </a:p>
          <a:p>
            <a:r>
              <a:rPr lang="fi-FI" dirty="0"/>
              <a:t>Lievimmillään aiheuttaa kiusallisia ihoinfektioita, kuten märkärupea tai </a:t>
            </a:r>
            <a:r>
              <a:rPr lang="fi-FI" dirty="0" err="1"/>
              <a:t>perianaalidermatiittia</a:t>
            </a:r>
            <a:r>
              <a:rPr lang="fi-FI" dirty="0"/>
              <a:t> (ns. peppuangiinaa)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Vaikeimmillaan aiheuttaa rajuja jopa kuolemaan johtavia syviä ja nopeasti eteneviä bakteeri-infektioita</a:t>
            </a:r>
          </a:p>
        </p:txBody>
      </p:sp>
    </p:spTree>
    <p:extLst>
      <p:ext uri="{BB962C8B-B14F-4D97-AF65-F5344CB8AC3E}">
        <p14:creationId xmlns:p14="http://schemas.microsoft.com/office/powerpoint/2010/main" val="35442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20888"/>
            <a:ext cx="4392488" cy="4248472"/>
          </a:xfrm>
        </p:spPr>
        <p:txBody>
          <a:bodyPr/>
          <a:lstStyle/>
          <a:p>
            <a:r>
              <a:rPr lang="fi-FI" dirty="0"/>
              <a:t>Tärkein ja tavallisin A-streptokokkitauti</a:t>
            </a:r>
          </a:p>
          <a:p>
            <a:r>
              <a:rPr lang="fi-FI" dirty="0"/>
              <a:t>Oireet:</a:t>
            </a:r>
          </a:p>
          <a:p>
            <a:pPr lvl="1"/>
            <a:r>
              <a:rPr lang="fi-FI" dirty="0"/>
              <a:t>Kurkkukipu</a:t>
            </a:r>
          </a:p>
          <a:p>
            <a:pPr lvl="1"/>
            <a:r>
              <a:rPr lang="fi-FI" dirty="0"/>
              <a:t>Nielurisojen voimakas tulehdus</a:t>
            </a:r>
          </a:p>
          <a:p>
            <a:pPr lvl="1"/>
            <a:r>
              <a:rPr lang="fi-FI" dirty="0"/>
              <a:t>Aristavat imurauhaset leuan alla ja kaulalla</a:t>
            </a:r>
          </a:p>
          <a:p>
            <a:pPr lvl="1"/>
            <a:r>
              <a:rPr lang="fi-FI" dirty="0"/>
              <a:t>Kuume</a:t>
            </a:r>
          </a:p>
          <a:p>
            <a:r>
              <a:rPr lang="fi-FI" dirty="0"/>
              <a:t>Voi levitä nielusta ja aiheuttaa esim. </a:t>
            </a:r>
            <a:r>
              <a:rPr lang="fi-FI" dirty="0" err="1"/>
              <a:t>otiitin</a:t>
            </a:r>
            <a:r>
              <a:rPr lang="fi-FI" dirty="0"/>
              <a:t>, </a:t>
            </a:r>
            <a:r>
              <a:rPr lang="fi-FI" dirty="0" err="1"/>
              <a:t>sinuiitin</a:t>
            </a:r>
            <a:r>
              <a:rPr lang="fi-FI" dirty="0"/>
              <a:t> tai pneumonian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08" y="1556792"/>
            <a:ext cx="43875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21" y="4019551"/>
            <a:ext cx="4376188" cy="23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3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03512" y="2420888"/>
            <a:ext cx="4392488" cy="4248472"/>
          </a:xfrm>
        </p:spPr>
        <p:txBody>
          <a:bodyPr/>
          <a:lstStyle/>
          <a:p>
            <a:r>
              <a:rPr lang="fi-FI" dirty="0"/>
              <a:t>KOMPLIKAATIOT</a:t>
            </a:r>
          </a:p>
          <a:p>
            <a:pPr lvl="1"/>
            <a:r>
              <a:rPr lang="fi-FI" b="1" dirty="0" err="1"/>
              <a:t>Peritonsillaarinen</a:t>
            </a:r>
            <a:r>
              <a:rPr lang="fi-FI" b="1" dirty="0"/>
              <a:t> </a:t>
            </a:r>
            <a:r>
              <a:rPr lang="fi-FI" b="1" dirty="0" err="1"/>
              <a:t>abskessi</a:t>
            </a:r>
            <a:endParaRPr lang="fi-FI" b="1" dirty="0"/>
          </a:p>
          <a:p>
            <a:pPr lvl="2"/>
            <a:r>
              <a:rPr lang="fi-FI" dirty="0"/>
              <a:t>Tulehdus levinnyt nielurisoista ympäröiviin kudoksiin</a:t>
            </a:r>
          </a:p>
          <a:p>
            <a:pPr lvl="2"/>
            <a:r>
              <a:rPr lang="fi-FI" dirty="0"/>
              <a:t>Aiheuttaa todella vaikean nielemiskivun ja toispuolisen turvotuksen</a:t>
            </a:r>
          </a:p>
          <a:p>
            <a:pPr lvl="2"/>
            <a:r>
              <a:rPr lang="fi-FI" dirty="0"/>
              <a:t>Vaatii antibioottihoidon lisäksi paiseen kirurgisen avauksen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2" y="1509859"/>
            <a:ext cx="3158303" cy="25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123739"/>
            <a:ext cx="2448272" cy="26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0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NIELUTULEHDUS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4000" y="2420888"/>
            <a:ext cx="4644008" cy="43204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KOMPLIKAATIOT</a:t>
            </a:r>
          </a:p>
          <a:p>
            <a:pPr lvl="1"/>
            <a:r>
              <a:rPr lang="fi-FI" b="1" dirty="0"/>
              <a:t>Tulirokko (</a:t>
            </a:r>
            <a:r>
              <a:rPr lang="fi-FI" b="1" dirty="0" err="1"/>
              <a:t>scarlatina</a:t>
            </a:r>
            <a:r>
              <a:rPr lang="fi-FI" b="1" dirty="0"/>
              <a:t>)</a:t>
            </a:r>
          </a:p>
          <a:p>
            <a:pPr lvl="2"/>
            <a:r>
              <a:rPr lang="fi-FI" dirty="0"/>
              <a:t>Kehittyy, jos streptokokki tuottaa </a:t>
            </a:r>
            <a:r>
              <a:rPr lang="fi-FI" dirty="0" err="1"/>
              <a:t>erytrogeenista</a:t>
            </a:r>
            <a:r>
              <a:rPr lang="fi-FI" dirty="0"/>
              <a:t> toksiinia, eikä potilaalla ole vasta-aineita</a:t>
            </a:r>
          </a:p>
          <a:p>
            <a:pPr lvl="2"/>
            <a:r>
              <a:rPr lang="fi-FI" dirty="0"/>
              <a:t>Ilmenee yleensä nieluinfektion aikana, mutta voi liittyä muihinkin A-streptokokki-infektioihin</a:t>
            </a:r>
          </a:p>
          <a:p>
            <a:pPr lvl="2"/>
            <a:r>
              <a:rPr lang="fi-FI" dirty="0"/>
              <a:t>Punoittava pienipilkkuinen ihottuma</a:t>
            </a:r>
          </a:p>
          <a:p>
            <a:pPr lvl="2"/>
            <a:r>
              <a:rPr lang="fi-FI" dirty="0"/>
              <a:t>Kasvot punaiset, suun ympäristö kalpea, kehittyy yleensä toisena  sairastamispäivänä, häviää viikossa, pitkäaikainen ihon pintakerrosten hilseily</a:t>
            </a:r>
          </a:p>
          <a:p>
            <a:pPr lvl="2"/>
            <a:r>
              <a:rPr lang="fi-FI" dirty="0"/>
              <a:t>Mansikkakieli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700808"/>
            <a:ext cx="2372084" cy="15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9"/>
            <a:ext cx="2195736" cy="15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10" y="3260146"/>
            <a:ext cx="4495283" cy="34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8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IHOINFEKTIOT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/>
              <a:t>Märkärupi (</a:t>
            </a:r>
            <a:r>
              <a:rPr lang="fi-FI" b="1" dirty="0" err="1"/>
              <a:t>impetigo</a:t>
            </a:r>
            <a:r>
              <a:rPr lang="fi-FI" b="1" dirty="0"/>
              <a:t>)</a:t>
            </a:r>
          </a:p>
          <a:p>
            <a:pPr lvl="1"/>
            <a:r>
              <a:rPr lang="fi-FI" dirty="0"/>
              <a:t>Pinnallinen, erityisesti lapsilla esiintyvä ihoinfektio</a:t>
            </a:r>
          </a:p>
          <a:p>
            <a:pPr lvl="1"/>
            <a:r>
              <a:rPr lang="fi-FI" dirty="0"/>
              <a:t>Myös </a:t>
            </a:r>
            <a:r>
              <a:rPr lang="fi-FI" dirty="0" err="1"/>
              <a:t>S.aureus</a:t>
            </a:r>
            <a:r>
              <a:rPr lang="fi-FI" dirty="0"/>
              <a:t> voi aiheuttaa</a:t>
            </a:r>
          </a:p>
          <a:p>
            <a:pPr lvl="1"/>
            <a:r>
              <a:rPr lang="fi-FI" dirty="0"/>
              <a:t>Atopia altistaa </a:t>
            </a:r>
            <a:r>
              <a:rPr lang="fi-FI" dirty="0">
                <a:sym typeface="Wingdings" panose="05000000000000000000" pitchFamily="2" charset="2"/>
              </a:rPr>
              <a:t> jos iho on jatkuvasti rikki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96242"/>
            <a:ext cx="4309864" cy="27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E14C2D-626E-C290-B4B3-7F9CB19C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6BE228-88DB-33F1-2489-AD6C2A829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4AB699-3ACB-0583-3EFC-06EF0429B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Perianaalidermatiitti</a:t>
            </a:r>
            <a:endParaRPr lang="fi-FI" b="1" dirty="0"/>
          </a:p>
          <a:p>
            <a:pPr lvl="1"/>
            <a:r>
              <a:rPr lang="fi-FI" dirty="0"/>
              <a:t>Yleisimmin lapsilla tavattava peräaukon ihon ympärillä esiintyvä kutiseva ja punoittava ihottuma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b="1" dirty="0" err="1"/>
              <a:t>Vulvovaginiitti</a:t>
            </a:r>
            <a:endParaRPr lang="fi-FI" b="1" dirty="0"/>
          </a:p>
          <a:p>
            <a:pPr lvl="1"/>
            <a:r>
              <a:rPr lang="fi-FI" dirty="0"/>
              <a:t>Tavallisimmin </a:t>
            </a:r>
            <a:r>
              <a:rPr lang="fi-FI" dirty="0" err="1"/>
              <a:t>prepubertaalisilla</a:t>
            </a:r>
            <a:r>
              <a:rPr lang="fi-FI" dirty="0"/>
              <a:t> pikkutytöillä</a:t>
            </a:r>
          </a:p>
          <a:p>
            <a:pPr lvl="1"/>
            <a:r>
              <a:rPr lang="fi-FI" dirty="0"/>
              <a:t>Häpyhuulten punoitus ja kutina, märkäinen vuoto emättimestä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CB4227-5A31-5F72-3B50-729A64D31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CED8E98-B4E8-81A9-267E-BC1B79611D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1026" name="Picture 2" descr="Vulvovaginitis in girls - Health&amp;">
            <a:extLst>
              <a:ext uri="{FF2B5EF4-FFF2-40B4-BE49-F238E27FC236}">
                <a16:creationId xmlns:a16="http://schemas.microsoft.com/office/drawing/2014/main" id="{8F711281-A7A5-F80C-4091-4D175AF6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23" y="2435305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/>
              <a:t>Eli mikä?</a:t>
            </a:r>
          </a:p>
        </p:txBody>
      </p:sp>
    </p:spTree>
    <p:extLst>
      <p:ext uri="{BB962C8B-B14F-4D97-AF65-F5344CB8AC3E}">
        <p14:creationId xmlns:p14="http://schemas.microsoft.com/office/powerpoint/2010/main" val="141014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Tyypilliset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IHOINFEKTIOT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Ruusu (</a:t>
            </a:r>
            <a:r>
              <a:rPr lang="fi-FI" b="1" dirty="0" err="1"/>
              <a:t>erysipelas</a:t>
            </a:r>
            <a:r>
              <a:rPr lang="fi-FI" b="1" dirty="0"/>
              <a:t>) / selluliitti</a:t>
            </a:r>
          </a:p>
          <a:p>
            <a:pPr lvl="1"/>
            <a:r>
              <a:rPr lang="fi-FI" dirty="0"/>
              <a:t>Yleensä aikuisilla tavattava ihon ja ihonalaiskudoksen infektio</a:t>
            </a:r>
          </a:p>
          <a:p>
            <a:pPr lvl="1"/>
            <a:r>
              <a:rPr lang="fi-FI" dirty="0"/>
              <a:t>Myös </a:t>
            </a:r>
            <a:r>
              <a:rPr lang="fi-FI" dirty="0" err="1"/>
              <a:t>S.aureus</a:t>
            </a:r>
            <a:r>
              <a:rPr lang="fi-FI" dirty="0"/>
              <a:t> tai C- ja G-ryhmän streptokokit voivat aiheuttaa</a:t>
            </a:r>
          </a:p>
          <a:p>
            <a:pPr lvl="1"/>
            <a:r>
              <a:rPr lang="fi-FI" dirty="0"/>
              <a:t>Iholla todetaan voimakas, tarkkarajainen punoitus ja turvotus, iholle voi ilmaantua </a:t>
            </a:r>
            <a:r>
              <a:rPr lang="fi-FI" dirty="0" err="1"/>
              <a:t>rakkulointia</a:t>
            </a:r>
            <a:endParaRPr lang="fi-FI" dirty="0"/>
          </a:p>
          <a:p>
            <a:pPr lvl="1"/>
            <a:r>
              <a:rPr lang="fi-FI" dirty="0"/>
              <a:t>Yleisoireet: kuume, pahoinvointi, vilunväristykset</a:t>
            </a:r>
          </a:p>
          <a:p>
            <a:pPr lvl="1"/>
            <a:r>
              <a:rPr lang="fi-FI" dirty="0"/>
              <a:t>Tyypillisesti alaraajassa, mutta esim. kasvoissa, yläraajassa mahdollinen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700808"/>
            <a:ext cx="4176464" cy="28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0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91544" y="1844825"/>
            <a:ext cx="4040188" cy="71535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Ruokamyrkytykset</a:t>
            </a:r>
          </a:p>
          <a:p>
            <a:pPr lvl="1"/>
            <a:r>
              <a:rPr lang="fi-FI" dirty="0"/>
              <a:t>Voi aiheuttaa ruokamyrkytysepidemian levitessään elintarvikkeen (maito, kananmuna, liha) välityksellä </a:t>
            </a:r>
            <a:r>
              <a:rPr lang="fi-FI" dirty="0">
                <a:sym typeface="Wingdings" panose="05000000000000000000" pitchFamily="2" charset="2"/>
              </a:rPr>
              <a:t> t</a:t>
            </a:r>
            <a:r>
              <a:rPr lang="fi-FI" dirty="0"/>
              <a:t>ällöin bakteeri on useimmiten peräisin kuumentamattomana tarjottavan elintarvikkeen valmistajan nielusta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sz="half" idx="2"/>
          </p:nvPr>
        </p:nvSpPr>
        <p:spPr>
          <a:xfrm>
            <a:off x="6168008" y="2492896"/>
            <a:ext cx="4040188" cy="3951288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2050" name="Picture 2" descr="Vomissez Stock Illustrations, Vecteurs, &amp; Clipart – (1,109 Stock  Illustrations)">
            <a:extLst>
              <a:ext uri="{FF2B5EF4-FFF2-40B4-BE49-F238E27FC236}">
                <a16:creationId xmlns:a16="http://schemas.microsoft.com/office/drawing/2014/main" id="{A722CAE8-F146-31E2-E4F0-1484334E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494129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8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Vakavat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INVASIIVINEN A-STREPTOKOKKI-INFEKTIO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981200" y="2449512"/>
            <a:ext cx="4330824" cy="3951288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Bakteremia</a:t>
            </a:r>
            <a:r>
              <a:rPr lang="fi-FI" dirty="0"/>
              <a:t>, pneumonia, </a:t>
            </a:r>
            <a:r>
              <a:rPr lang="fi-FI" dirty="0" err="1"/>
              <a:t>meningiitti</a:t>
            </a:r>
            <a:r>
              <a:rPr lang="fi-FI" dirty="0"/>
              <a:t>…</a:t>
            </a:r>
          </a:p>
          <a:p>
            <a:r>
              <a:rPr lang="fi-FI" b="1" dirty="0"/>
              <a:t>Sepsis voi liittyä mihin tahansa A-streptokokki-infektioon</a:t>
            </a:r>
            <a:r>
              <a:rPr lang="fi-FI" dirty="0"/>
              <a:t> (tyypillisimmin kuitenkin saa alkunsa iholta)</a:t>
            </a:r>
          </a:p>
          <a:p>
            <a:pPr lvl="1"/>
            <a:r>
              <a:rPr lang="fi-FI" dirty="0"/>
              <a:t>Tutkimuksissa kuolleisuus n.      10 % luokkaa</a:t>
            </a:r>
          </a:p>
          <a:p>
            <a:r>
              <a:rPr lang="fi-FI" dirty="0" err="1"/>
              <a:t>Puerperaalisepsis</a:t>
            </a:r>
            <a:r>
              <a:rPr lang="fi-FI" dirty="0"/>
              <a:t> on vaikea synnytyskomplikaatio</a:t>
            </a:r>
          </a:p>
          <a:p>
            <a:pPr lvl="1"/>
            <a:r>
              <a:rPr lang="fi-FI" dirty="0"/>
              <a:t>Nykyään Suomessa harvinainen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68009" y="1844825"/>
            <a:ext cx="4041775" cy="71535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TOKSINEN SOKKI-OIREYHTYMÄ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 infektio ja siihen liittyy:</a:t>
            </a:r>
          </a:p>
          <a:p>
            <a:pPr lvl="1"/>
            <a:r>
              <a:rPr lang="fi-FI" dirty="0" err="1"/>
              <a:t>Hypotensio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JA vähintään 2 seuraavista:</a:t>
            </a:r>
          </a:p>
          <a:p>
            <a:pPr lvl="1"/>
            <a:r>
              <a:rPr lang="fi-FI" dirty="0"/>
              <a:t>Munuaisten vajaatoiminta</a:t>
            </a:r>
          </a:p>
          <a:p>
            <a:pPr lvl="1"/>
            <a:r>
              <a:rPr lang="fi-FI" dirty="0" err="1"/>
              <a:t>Koagulopatia</a:t>
            </a:r>
            <a:r>
              <a:rPr lang="fi-FI" dirty="0"/>
              <a:t> (hyytymishäiriö)</a:t>
            </a:r>
          </a:p>
          <a:p>
            <a:pPr lvl="1"/>
            <a:r>
              <a:rPr lang="fi-FI" dirty="0"/>
              <a:t>Maksavaurion merkit</a:t>
            </a:r>
          </a:p>
          <a:p>
            <a:pPr lvl="1"/>
            <a:r>
              <a:rPr lang="fi-FI" dirty="0"/>
              <a:t>ARDS (</a:t>
            </a:r>
            <a:r>
              <a:rPr lang="fi-FI" dirty="0" err="1"/>
              <a:t>monielinvaurio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32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Vakavat infektiot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 </a:t>
            </a:r>
            <a:r>
              <a:rPr lang="fi-FI" dirty="0" err="1"/>
              <a:t>vAIKEAT</a:t>
            </a:r>
            <a:r>
              <a:rPr lang="fi-FI" dirty="0"/>
              <a:t> TAUDINKUVAT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Primaari </a:t>
            </a:r>
            <a:r>
              <a:rPr lang="fi-FI" dirty="0" err="1"/>
              <a:t>peritoniitti</a:t>
            </a:r>
            <a:endParaRPr lang="fi-FI" dirty="0"/>
          </a:p>
          <a:p>
            <a:r>
              <a:rPr lang="fi-FI" dirty="0" err="1"/>
              <a:t>Purulentti</a:t>
            </a:r>
            <a:r>
              <a:rPr lang="fi-FI" dirty="0"/>
              <a:t> niveltulehdus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00808"/>
            <a:ext cx="4176464" cy="27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6168008" y="47971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prstClr val="black"/>
                </a:solidFill>
                <a:latin typeface="Corbel"/>
              </a:rPr>
              <a:t>Nekrotisoiva</a:t>
            </a:r>
            <a:r>
              <a:rPr lang="fi-FI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rbel"/>
              </a:rPr>
              <a:t>faskiitti</a:t>
            </a:r>
            <a:r>
              <a:rPr lang="fi-FI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dirty="0">
                <a:solidFill>
                  <a:prstClr val="black"/>
                </a:solidFill>
                <a:latin typeface="Corbel"/>
                <a:sym typeface="Wingdings" panose="05000000000000000000" pitchFamily="2" charset="2"/>
              </a:rPr>
              <a:t> Tilanne plastiikkakirurgisen operaation jälkeen</a:t>
            </a:r>
          </a:p>
          <a:p>
            <a:endParaRPr lang="fi-FI" dirty="0">
              <a:solidFill>
                <a:prstClr val="black"/>
              </a:solidFill>
              <a:latin typeface="Corbel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prstClr val="black"/>
                </a:solidFill>
                <a:latin typeface="Corbel"/>
                <a:sym typeface="Wingdings" panose="05000000000000000000" pitchFamily="2" charset="2"/>
              </a:rPr>
              <a:t>Joudutaan usein laajoihin kuolioalueiden revisioihin potilaan pelastamiseksi</a:t>
            </a:r>
            <a:endParaRPr lang="fi-FI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3244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Tartuttavuus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Nielusta ja iholta leviää kosketus- ja pisaratartuntana lähikontakteihin</a:t>
            </a:r>
          </a:p>
          <a:p>
            <a:pPr lvl="1"/>
            <a:r>
              <a:rPr lang="fi-FI" dirty="0"/>
              <a:t>Nieluinfektio, tulirokko tai </a:t>
            </a:r>
            <a:r>
              <a:rPr lang="fi-FI" dirty="0" err="1"/>
              <a:t>invasiivinen</a:t>
            </a:r>
            <a:r>
              <a:rPr lang="fi-FI" dirty="0"/>
              <a:t> infektio on </a:t>
            </a:r>
            <a:r>
              <a:rPr lang="fi-FI" b="1" dirty="0"/>
              <a:t>tartuttava viikon ajan ennen oireiden alkua</a:t>
            </a:r>
          </a:p>
          <a:p>
            <a:pPr lvl="1"/>
            <a:r>
              <a:rPr lang="fi-FI" dirty="0"/>
              <a:t>Märkärupi tai muu lievä ihoinfektio on tartuttava vasta kun oireet ovat alkaneet</a:t>
            </a:r>
          </a:p>
          <a:p>
            <a:pPr lvl="1"/>
            <a:r>
              <a:rPr lang="fi-FI" dirty="0"/>
              <a:t>Itämisaika on tyypillisesti 1-4 vrk, mutta voi olla joskus reilusti pidempikin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4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Kliininen diagnostiikka:</a:t>
            </a:r>
          </a:p>
          <a:p>
            <a:pPr lvl="1"/>
            <a:r>
              <a:rPr lang="fi-FI" dirty="0"/>
              <a:t>Tyypilliset oireet / kliiniset löydökset</a:t>
            </a:r>
          </a:p>
          <a:p>
            <a:r>
              <a:rPr lang="fi-FI" dirty="0"/>
              <a:t>Nielun streptokokkiviljely (</a:t>
            </a:r>
            <a:r>
              <a:rPr lang="fi-FI" dirty="0" err="1"/>
              <a:t>Ps-StrVi</a:t>
            </a:r>
            <a:r>
              <a:rPr lang="fi-FI" dirty="0"/>
              <a:t>)</a:t>
            </a:r>
          </a:p>
          <a:p>
            <a:r>
              <a:rPr lang="fi-FI" dirty="0"/>
              <a:t>Antigeenitesti (</a:t>
            </a:r>
            <a:r>
              <a:rPr lang="fi-FI" dirty="0" err="1"/>
              <a:t>StrAAg</a:t>
            </a:r>
            <a:r>
              <a:rPr lang="fi-FI" dirty="0"/>
              <a:t>)</a:t>
            </a:r>
          </a:p>
          <a:p>
            <a:r>
              <a:rPr lang="fi-FI" dirty="0"/>
              <a:t>Muun infektioalueen bakteeriviljely (Pu-BaktVi2)</a:t>
            </a:r>
          </a:p>
        </p:txBody>
      </p:sp>
    </p:spTree>
    <p:extLst>
      <p:ext uri="{BB962C8B-B14F-4D97-AF65-F5344CB8AC3E}">
        <p14:creationId xmlns:p14="http://schemas.microsoft.com/office/powerpoint/2010/main" val="206768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A-streptokokki on herkkä penisilliinille</a:t>
            </a:r>
          </a:p>
          <a:p>
            <a:pPr lvl="1"/>
            <a:r>
              <a:rPr lang="fi-FI" dirty="0"/>
              <a:t>Nielutulehduksissa 10 vrk, ihotulehduksissa vaikeusasteen mukaan, </a:t>
            </a:r>
            <a:r>
              <a:rPr lang="fi-FI" dirty="0" err="1"/>
              <a:t>invasiivisissa</a:t>
            </a:r>
            <a:r>
              <a:rPr lang="fi-FI" dirty="0"/>
              <a:t> vakavissa taudeissa riippuen hoitovasteesta</a:t>
            </a:r>
          </a:p>
          <a:p>
            <a:pPr lvl="1"/>
            <a:endParaRPr lang="fi-FI" dirty="0"/>
          </a:p>
          <a:p>
            <a:r>
              <a:rPr lang="fi-FI" dirty="0"/>
              <a:t>Penisilliiniallergisille </a:t>
            </a:r>
            <a:r>
              <a:rPr lang="fi-FI" dirty="0" err="1"/>
              <a:t>kefalosporiini</a:t>
            </a:r>
            <a:r>
              <a:rPr lang="fi-FI" dirty="0"/>
              <a:t> tai </a:t>
            </a:r>
            <a:r>
              <a:rPr lang="fi-FI" dirty="0" err="1"/>
              <a:t>klindamysiini</a:t>
            </a:r>
            <a:endParaRPr lang="fi-FI" dirty="0"/>
          </a:p>
          <a:p>
            <a:endParaRPr lang="fi-FI" dirty="0"/>
          </a:p>
          <a:p>
            <a:r>
              <a:rPr lang="fi-FI" dirty="0"/>
              <a:t>Vakavissa taudeissa ab-hoito aloitetaan suonensisäisesti</a:t>
            </a:r>
          </a:p>
          <a:p>
            <a:pPr lvl="1"/>
            <a:r>
              <a:rPr lang="fi-FI" dirty="0"/>
              <a:t>Yleensä penisilliinijohdoksen ja </a:t>
            </a:r>
            <a:r>
              <a:rPr lang="fi-FI" dirty="0" err="1"/>
              <a:t>klindamysiinin</a:t>
            </a:r>
            <a:r>
              <a:rPr lang="fi-FI" dirty="0"/>
              <a:t> yhdistelmällä (</a:t>
            </a:r>
            <a:r>
              <a:rPr lang="fi-FI" dirty="0" err="1"/>
              <a:t>klindamysiini</a:t>
            </a:r>
            <a:r>
              <a:rPr lang="fi-FI" dirty="0"/>
              <a:t> vähentää streptokokin toksiinien tuotantoa)</a:t>
            </a:r>
          </a:p>
        </p:txBody>
      </p:sp>
    </p:spTree>
    <p:extLst>
      <p:ext uri="{BB962C8B-B14F-4D97-AF65-F5344CB8AC3E}">
        <p14:creationId xmlns:p14="http://schemas.microsoft.com/office/powerpoint/2010/main" val="184604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98FEF-CDB2-DAED-98D8-04820920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44F379-7DF3-0020-8447-C6D59507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Streptokokin herkkyys antibiooteille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095BD74-DE40-85BF-8996-3BF60AD0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3068960"/>
            <a:ext cx="5166895" cy="25038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08917B-35B7-E60C-E2EF-238841CC46F9}"/>
              </a:ext>
            </a:extLst>
          </p:cNvPr>
          <p:cNvSpPr txBox="1"/>
          <p:nvPr/>
        </p:nvSpPr>
        <p:spPr>
          <a:xfrm>
            <a:off x="7148096" y="3859231"/>
            <a:ext cx="341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err="1">
                <a:solidFill>
                  <a:prstClr val="black"/>
                </a:solidFill>
                <a:latin typeface="Corbel"/>
              </a:rPr>
              <a:t>Beetalaktaamien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MIC-arvoja (µg/ml) 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Streptococcus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pyogenesta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 kohtaan (</a:t>
            </a:r>
            <a:r>
              <a:rPr lang="fi-FI" i="1" dirty="0" err="1">
                <a:solidFill>
                  <a:prstClr val="black"/>
                </a:solidFill>
                <a:latin typeface="Corbel"/>
              </a:rPr>
              <a:t>Mendell</a:t>
            </a:r>
            <a:r>
              <a:rPr lang="fi-FI" i="1" dirty="0">
                <a:solidFill>
                  <a:prstClr val="black"/>
                </a:solidFill>
                <a:latin typeface="Corbel"/>
              </a:rPr>
              <a:t>-oppikirja)</a:t>
            </a: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3E6B7351-E9EA-D4BD-7969-FDCB77B4E1CF}"/>
              </a:ext>
            </a:extLst>
          </p:cNvPr>
          <p:cNvSpPr/>
          <p:nvPr/>
        </p:nvSpPr>
        <p:spPr>
          <a:xfrm flipH="1">
            <a:off x="7032104" y="3140968"/>
            <a:ext cx="720080" cy="288032"/>
          </a:xfrm>
          <a:prstGeom prst="rightArrow">
            <a:avLst>
              <a:gd name="adj1" fmla="val 3767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5742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A-Streptokokkiepidemiat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08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A-streptokokkiepidemia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Epidemian määritelmä: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1 kk sisällä on todettu streptokokki A:n aiheuttama:</a:t>
            </a:r>
          </a:p>
          <a:p>
            <a:pPr lvl="2"/>
            <a:r>
              <a:rPr lang="fi-FI" dirty="0"/>
              <a:t>Nieluinfektio</a:t>
            </a:r>
          </a:p>
          <a:p>
            <a:pPr lvl="2"/>
            <a:r>
              <a:rPr lang="fi-FI" dirty="0"/>
              <a:t>Tulirokko</a:t>
            </a:r>
          </a:p>
          <a:p>
            <a:pPr lvl="2"/>
            <a:r>
              <a:rPr lang="fi-FI" dirty="0"/>
              <a:t>Märkärupi</a:t>
            </a:r>
          </a:p>
          <a:p>
            <a:pPr lvl="2"/>
            <a:r>
              <a:rPr lang="fi-FI" dirty="0" err="1"/>
              <a:t>Perianaalidermatiitti</a:t>
            </a:r>
            <a:endParaRPr lang="fi-FI" dirty="0"/>
          </a:p>
          <a:p>
            <a:pPr lvl="2"/>
            <a:r>
              <a:rPr lang="fi-FI" dirty="0" err="1"/>
              <a:t>Vulvovaginiitti</a:t>
            </a:r>
            <a:endParaRPr lang="fi-FI" dirty="0"/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Perheessä tai pienessä laitosryhmässä kahdella tai useammalla henkilöllä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Suuremmassa laitosryhmässä 3–5 henkilöllä ryhmän koosta riippuen (n. 20 % henkilöistä sairastunut)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6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775192"/>
            <a:ext cx="8229600" cy="4966177"/>
          </a:xfrm>
        </p:spPr>
        <p:txBody>
          <a:bodyPr/>
          <a:lstStyle/>
          <a:p>
            <a:r>
              <a:rPr lang="fi-FI" b="1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 err="1"/>
              <a:t>Gram-värjäys</a:t>
            </a:r>
            <a:r>
              <a:rPr lang="fi-FI" dirty="0"/>
              <a:t> on Hans Christian Joachim </a:t>
            </a:r>
            <a:r>
              <a:rPr lang="fi-FI" dirty="0" err="1"/>
              <a:t>Gramin</a:t>
            </a:r>
            <a:r>
              <a:rPr lang="fi-FI" dirty="0"/>
              <a:t> vuonna 1884 kehittämä bakteerien värjäysmenetelmä</a:t>
            </a:r>
          </a:p>
          <a:p>
            <a:pPr lvl="1"/>
            <a:r>
              <a:rPr lang="fi-FI" dirty="0"/>
              <a:t>Värjäyksen kulku: kristallivioletti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Lugolin</a:t>
            </a:r>
            <a:r>
              <a:rPr lang="fi-FI" dirty="0">
                <a:sym typeface="Wingdings" panose="05000000000000000000" pitchFamily="2" charset="2"/>
              </a:rPr>
              <a:t> jodiliuos  alkoholihuuhdonta  vastavärjäys punaisella </a:t>
            </a:r>
            <a:r>
              <a:rPr lang="fi-FI" dirty="0" err="1">
                <a:sym typeface="Wingdings" panose="05000000000000000000" pitchFamily="2" charset="2"/>
              </a:rPr>
              <a:t>safraniinilla</a:t>
            </a:r>
            <a:endParaRPr lang="fi-FI" dirty="0">
              <a:sym typeface="Wingdings" panose="05000000000000000000" pitchFamily="2" charset="2"/>
            </a:endParaRPr>
          </a:p>
          <a:p>
            <a:pPr lvl="2"/>
            <a:r>
              <a:rPr lang="fi-FI" dirty="0">
                <a:sym typeface="Wingdings" panose="05000000000000000000" pitchFamily="2" charset="2"/>
              </a:rPr>
              <a:t>GRAM+  </a:t>
            </a:r>
            <a:r>
              <a:rPr lang="fi-FI" b="1" dirty="0">
                <a:sym typeface="Wingdings" panose="05000000000000000000" pitchFamily="2" charset="2"/>
              </a:rPr>
              <a:t>Värjäytyvät sinivioleteiksi</a:t>
            </a:r>
            <a:r>
              <a:rPr lang="fi-FI" dirty="0">
                <a:sym typeface="Wingdings" panose="05000000000000000000" pitchFamily="2" charset="2"/>
              </a:rPr>
              <a:t>  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GRAM-  Värjäytyvät punaisiksi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84" y="5157192"/>
            <a:ext cx="2272612" cy="16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78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32AF19-BD3E-8750-0695-EE4B584E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A-streptokokkiepidemia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AEF161-E406-E46E-021F-22872F90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Streptokokkiepidemia päiväkodissa tai koulussa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Tyypillinen asia, johon tartuntatautilääkäri joutuu ottamaan kantaa</a:t>
            </a:r>
          </a:p>
          <a:p>
            <a:pPr lvl="1"/>
            <a:r>
              <a:rPr lang="fi-FI" dirty="0"/>
              <a:t>1 kk sisällä pienessä ryhmässä 2 tai useampi sairastunutta tai isommassa ryhmässä vähintään 20%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THL:llä hyvät ohjeet </a:t>
            </a:r>
            <a:r>
              <a:rPr lang="fi-FI" dirty="0">
                <a:sym typeface="Wingdings" panose="05000000000000000000" pitchFamily="2" charset="2"/>
              </a:rPr>
              <a:t> s</a:t>
            </a:r>
            <a:r>
              <a:rPr lang="fi-FI" dirty="0"/>
              <a:t>uora lainaus THL:n ohjeesta:</a:t>
            </a:r>
          </a:p>
          <a:p>
            <a:pPr lvl="1"/>
            <a:r>
              <a:rPr lang="fi-FI" dirty="0"/>
              <a:t>Päiväkotiepidemiassa näytteet otetaan </a:t>
            </a:r>
            <a:r>
              <a:rPr lang="fi-FI" u="sng" dirty="0"/>
              <a:t>kyseisen ryhmän lapsista</a:t>
            </a:r>
            <a:r>
              <a:rPr lang="fi-FI" dirty="0"/>
              <a:t> ja lisäksi vain </a:t>
            </a:r>
            <a:r>
              <a:rPr lang="fi-FI" u="sng" dirty="0"/>
              <a:t>oireisilta työntekijöiltä</a:t>
            </a:r>
            <a:r>
              <a:rPr lang="fi-FI" dirty="0"/>
              <a:t>. Näytteet otetaan myös lasten oireisilta perheenjäseniltä </a:t>
            </a:r>
            <a:r>
              <a:rPr lang="fi-FI" b="1" dirty="0"/>
              <a:t>tai</a:t>
            </a:r>
            <a:r>
              <a:rPr lang="fi-FI" dirty="0"/>
              <a:t> vaihtoehtoisesti viljelypositiivisten lasten kaikilta perheenjäseniltä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42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Kaikilta tutkittavilta mahdollisimman pian ja samanaikaisesti</a:t>
            </a:r>
          </a:p>
          <a:p>
            <a:pPr lvl="1"/>
            <a:r>
              <a:rPr lang="fi-FI" dirty="0"/>
              <a:t>Kaikilta tutkittavilta nieluviljely (THL:n ohje)</a:t>
            </a:r>
          </a:p>
          <a:p>
            <a:pPr lvl="1"/>
            <a:r>
              <a:rPr lang="fi-FI" dirty="0"/>
              <a:t>Jos oireita iholla, peräaukolla tai genitaalialueilla </a:t>
            </a:r>
            <a:r>
              <a:rPr lang="fi-FI" dirty="0">
                <a:sym typeface="Wingdings" panose="05000000000000000000" pitchFamily="2" charset="2"/>
              </a:rPr>
              <a:t> bakteeriviljely myös näiltä alueilta</a:t>
            </a:r>
          </a:p>
        </p:txBody>
      </p:sp>
    </p:spTree>
    <p:extLst>
      <p:ext uri="{BB962C8B-B14F-4D97-AF65-F5344CB8AC3E}">
        <p14:creationId xmlns:p14="http://schemas.microsoft.com/office/powerpoint/2010/main" val="135109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Hoitolaitos- ja varuskuntaepidemiat</a:t>
            </a:r>
          </a:p>
          <a:p>
            <a:pPr lvl="2"/>
            <a:r>
              <a:rPr lang="fi-FI" dirty="0"/>
              <a:t>Näytteet myös </a:t>
            </a:r>
            <a:r>
              <a:rPr lang="fi-FI" u="sng" dirty="0"/>
              <a:t>ryhmän kanssa läheisessä kanssakäymisessä olevilta</a:t>
            </a:r>
            <a:r>
              <a:rPr lang="fi-FI" dirty="0"/>
              <a:t> henkilökunnan jäseniltä</a:t>
            </a:r>
          </a:p>
          <a:p>
            <a:pPr lvl="2"/>
            <a:r>
              <a:rPr lang="fi-FI" dirty="0"/>
              <a:t>Esim. samassa tilassa majoittuvat, yhteiseen ruokailuun osallistuvat</a:t>
            </a:r>
          </a:p>
          <a:p>
            <a:pPr lvl="1"/>
            <a:r>
              <a:rPr lang="fi-FI" dirty="0"/>
              <a:t>Päiväkotiepidemiat</a:t>
            </a:r>
          </a:p>
          <a:p>
            <a:pPr lvl="2"/>
            <a:r>
              <a:rPr lang="fi-FI" dirty="0"/>
              <a:t>Näytteet otetaan:</a:t>
            </a:r>
          </a:p>
          <a:p>
            <a:pPr lvl="3"/>
            <a:r>
              <a:rPr lang="fi-FI" dirty="0"/>
              <a:t>Ryhmässä olevilta lapsilta</a:t>
            </a:r>
          </a:p>
          <a:p>
            <a:pPr lvl="3"/>
            <a:r>
              <a:rPr lang="fi-FI" u="sng" dirty="0"/>
              <a:t>Oireisilta</a:t>
            </a:r>
            <a:r>
              <a:rPr lang="fi-FI" dirty="0"/>
              <a:t> työntekijöiltä</a:t>
            </a:r>
          </a:p>
          <a:p>
            <a:pPr lvl="3"/>
            <a:r>
              <a:rPr lang="fi-FI" dirty="0"/>
              <a:t>Lasten oireisilta perheenjäseniltä </a:t>
            </a:r>
            <a:r>
              <a:rPr lang="fi-FI" b="1" dirty="0"/>
              <a:t>TAI</a:t>
            </a:r>
            <a:r>
              <a:rPr lang="fi-FI" dirty="0"/>
              <a:t> </a:t>
            </a:r>
            <a:r>
              <a:rPr lang="fi-FI" dirty="0" err="1"/>
              <a:t>StrA</a:t>
            </a:r>
            <a:r>
              <a:rPr lang="fi-FI" dirty="0"/>
              <a:t>+ lasten kaikilta perheenjäseniltä</a:t>
            </a:r>
          </a:p>
        </p:txBody>
      </p:sp>
    </p:spTree>
    <p:extLst>
      <p:ext uri="{BB962C8B-B14F-4D97-AF65-F5344CB8AC3E}">
        <p14:creationId xmlns:p14="http://schemas.microsoft.com/office/powerpoint/2010/main" val="2108064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Näytteenotto</a:t>
            </a:r>
          </a:p>
          <a:p>
            <a:pPr lvl="1"/>
            <a:r>
              <a:rPr lang="fi-FI" dirty="0"/>
              <a:t>Joskus pienten ryhmien (esim. muutama perheenjäsen tai muutaman lapsen perhepäivähoitoryhmä) kohdalla voidaan harkita koko ryhmän mikrobilääkehoitoa ilman näytteenottoa:</a:t>
            </a:r>
          </a:p>
          <a:p>
            <a:pPr lvl="2"/>
            <a:r>
              <a:rPr lang="fi-FI" dirty="0"/>
              <a:t>Jos </a:t>
            </a:r>
            <a:r>
              <a:rPr lang="fi-FI" u="sng" dirty="0"/>
              <a:t>jollain ryhmän jäsenellä on todettu A-streptokokki</a:t>
            </a:r>
            <a:r>
              <a:rPr lang="fi-FI" dirty="0"/>
              <a:t>-infektio edeltävän kuukauden aikana</a:t>
            </a:r>
          </a:p>
          <a:p>
            <a:pPr marL="768096" lvl="2" indent="0">
              <a:buNone/>
            </a:pPr>
            <a:r>
              <a:rPr lang="fi-FI" dirty="0"/>
              <a:t>JA</a:t>
            </a:r>
          </a:p>
          <a:p>
            <a:pPr lvl="2"/>
            <a:r>
              <a:rPr lang="fi-FI" dirty="0"/>
              <a:t>Ryhmän keskuudessa on kliinisen kuvan perusteella </a:t>
            </a:r>
            <a:r>
              <a:rPr lang="fi-FI" u="sng" dirty="0"/>
              <a:t>käynnissä streptokokki A -epidemia</a:t>
            </a:r>
            <a:r>
              <a:rPr lang="fi-FI" dirty="0"/>
              <a:t>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Antibioottien käyttö epidemian torjunnassa</a:t>
            </a:r>
          </a:p>
          <a:p>
            <a:pPr lvl="1"/>
            <a:r>
              <a:rPr lang="fi-FI" u="sng" dirty="0"/>
              <a:t>Viljelypositiivisille</a:t>
            </a:r>
            <a:r>
              <a:rPr lang="fi-FI" dirty="0"/>
              <a:t> ja niille, joilla on A-streptokokki-infektioon </a:t>
            </a:r>
            <a:r>
              <a:rPr lang="fi-FI" u="sng" dirty="0"/>
              <a:t>sopiva taudinkuva</a:t>
            </a:r>
          </a:p>
          <a:p>
            <a:pPr lvl="1"/>
            <a:r>
              <a:rPr lang="fi-FI" dirty="0"/>
              <a:t>10 vrk kuuri penisilliiniä (allergisille </a:t>
            </a:r>
            <a:r>
              <a:rPr lang="fi-FI" dirty="0" err="1"/>
              <a:t>kefaleksiini</a:t>
            </a:r>
            <a:r>
              <a:rPr lang="fi-FI" dirty="0"/>
              <a:t> tai </a:t>
            </a:r>
            <a:r>
              <a:rPr lang="fi-FI" dirty="0" err="1"/>
              <a:t>klindamysiini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Päiväkodista, koulusta tai työpaikasta tulee olla pois 1 vrk ab-kuurin aloituksesta</a:t>
            </a:r>
          </a:p>
        </p:txBody>
      </p:sp>
    </p:spTree>
    <p:extLst>
      <p:ext uri="{BB962C8B-B14F-4D97-AF65-F5344CB8AC3E}">
        <p14:creationId xmlns:p14="http://schemas.microsoft.com/office/powerpoint/2010/main" val="330727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Muita torjuntatoimia</a:t>
            </a:r>
          </a:p>
          <a:p>
            <a:pPr lvl="1"/>
            <a:r>
              <a:rPr lang="fi-FI" dirty="0"/>
              <a:t>Muistutetaan hyvästä </a:t>
            </a:r>
            <a:r>
              <a:rPr lang="fi-FI" b="1" dirty="0"/>
              <a:t>käsihygieniasta</a:t>
            </a:r>
            <a:r>
              <a:rPr lang="fi-FI" dirty="0"/>
              <a:t> (erityisesti yskimisen ja niistämisen jälkeen), mutta myös ennen ruuan laittoa tai ruokailua ja WC:ssä käynnin jälkeen</a:t>
            </a:r>
          </a:p>
          <a:p>
            <a:pPr lvl="1"/>
            <a:r>
              <a:rPr lang="fi-FI" dirty="0"/>
              <a:t>Tarkistetaan pottien ja WC -tilojen pesuohjeet</a:t>
            </a:r>
          </a:p>
          <a:p>
            <a:pPr lvl="1"/>
            <a:r>
              <a:rPr lang="fi-FI" dirty="0"/>
              <a:t>Päiväkodissa ja kodinomaisissa laitoksissa henkilökuntaa voidaan opastaa käyttämään käsien pesun lisäksi käsidesiä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675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A-streptokokin aiheuttamat epidemiat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Entä jos epidemia pitkittyy?</a:t>
            </a:r>
          </a:p>
          <a:p>
            <a:pPr lvl="1"/>
            <a:r>
              <a:rPr lang="fi-FI" dirty="0"/>
              <a:t>Jos aiemmin mainitut toimet eivät riitä, vaan A-streptokokkiepidemia pitkittyy </a:t>
            </a:r>
            <a:r>
              <a:rPr lang="fi-FI" dirty="0">
                <a:sym typeface="Wingdings" panose="05000000000000000000" pitchFamily="2" charset="2"/>
              </a:rPr>
              <a:t> laajennetaan näytteenottoa: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Jos tutkittiin vain oireiset perheenjäsenet, nyt myös streptokokkiviljelypositiivisten oireettomat perheenjäsenet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Päiväkodin kaikki työntekijät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Jos näytteiden ottoa ei saada kattavasti järjestymään ja epidemia jatkuu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Voidaan harkita koko ryhmän hoitamista samaan aikaan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2249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C0E2E-92BF-B986-4525-5448C0B3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3B04-7A3F-56D3-5FE8-6FD42277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A-streptokokkitautien kirjo on laaja: vakavuus vaihtelee lievästä ihoinfektiosta hengenvaaralliseen septiseen tulehdukseen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Oireeton </a:t>
            </a:r>
            <a:r>
              <a:rPr lang="fi-FI" dirty="0" err="1"/>
              <a:t>nielukantajuus</a:t>
            </a:r>
            <a:r>
              <a:rPr lang="fi-FI" dirty="0"/>
              <a:t> varsinkin lapsilla on yleistä </a:t>
            </a:r>
            <a:r>
              <a:rPr lang="fi-FI" dirty="0">
                <a:sym typeface="Wingdings" panose="05000000000000000000" pitchFamily="2" charset="2"/>
              </a:rPr>
              <a:t> ei vaadi hoitoa, jos kyseessä ei ole epidemiatilanne</a:t>
            </a:r>
          </a:p>
          <a:p>
            <a:pPr marL="118872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Ensisijainen lääke streptokokkitautien hoitoon on penisilliini</a:t>
            </a:r>
          </a:p>
          <a:p>
            <a:pPr marL="118872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Streptokokki voi aiheuttaa epidemioita esim. varuskunnissa, kouluissa tai päiväkodeissa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56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886A5-FB76-9A20-839E-54907CED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5CCAEA-30EB-5540-04CC-525F6F96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THL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Duodecim, Mikrobiologia, oppikirja-artikkeli</a:t>
            </a:r>
          </a:p>
          <a:p>
            <a:pPr marL="118872" indent="0">
              <a:buNone/>
            </a:pPr>
            <a:endParaRPr lang="fi-FI" dirty="0"/>
          </a:p>
          <a:p>
            <a:r>
              <a:rPr lang="fi-FI" dirty="0"/>
              <a:t>Vuorela </a:t>
            </a:r>
            <a:r>
              <a:rPr lang="fi-FI" dirty="0" err="1"/>
              <a:t>ym</a:t>
            </a:r>
            <a:r>
              <a:rPr lang="fi-FI" dirty="0"/>
              <a:t>: A-ryhmän streptokokki voi aiheuttaa epidemian. Suomen Lääkärilehti 2017;72(1-2):51-56.</a:t>
            </a:r>
          </a:p>
          <a:p>
            <a:endParaRPr lang="fi-FI" dirty="0"/>
          </a:p>
          <a:p>
            <a:r>
              <a:rPr lang="fi-FI" dirty="0" err="1"/>
              <a:t>Sanford</a:t>
            </a:r>
            <a:r>
              <a:rPr lang="fi-FI" dirty="0"/>
              <a:t> Guide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28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b="1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b="1" dirty="0"/>
              <a:t>HEMOLYYSI</a:t>
            </a:r>
            <a:r>
              <a:rPr lang="fi-FI" dirty="0"/>
              <a:t> = punasolujen hajoaminen, tutkitaan verta sisältävällä verimaljalla</a:t>
            </a:r>
          </a:p>
          <a:p>
            <a:pPr lvl="1"/>
            <a:r>
              <a:rPr lang="fi-FI" dirty="0" err="1"/>
              <a:t>Alfa-hemolyysi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epätäydellinen punasolujen hajoaminen</a:t>
            </a:r>
          </a:p>
          <a:p>
            <a:pPr lvl="1"/>
            <a:r>
              <a:rPr lang="fi-FI" b="1" dirty="0" err="1">
                <a:sym typeface="Wingdings" panose="05000000000000000000" pitchFamily="2" charset="2"/>
              </a:rPr>
              <a:t>Beetahemolyysi</a:t>
            </a:r>
            <a:r>
              <a:rPr lang="fi-FI" dirty="0">
                <a:sym typeface="Wingdings" panose="05000000000000000000" pitchFamily="2" charset="2"/>
              </a:rPr>
              <a:t>  täydellinen punasolujen hajoaminen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Non-hemolyysi</a:t>
            </a:r>
            <a:r>
              <a:rPr lang="fi-FI" dirty="0">
                <a:sym typeface="Wingdings" panose="05000000000000000000" pitchFamily="2" charset="2"/>
              </a:rPr>
              <a:t>  ei hajoamista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4078"/>
            <a:ext cx="2736304" cy="162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b="1" dirty="0"/>
              <a:t> A-ryhmän</a:t>
            </a:r>
            <a:r>
              <a:rPr lang="fi-FI" dirty="0"/>
              <a:t> streptokokki</a:t>
            </a:r>
          </a:p>
          <a:p>
            <a:pPr lvl="1"/>
            <a:r>
              <a:rPr lang="fi-FI" dirty="0" err="1"/>
              <a:t>Beetahemolyyttiset</a:t>
            </a:r>
            <a:r>
              <a:rPr lang="fi-FI" dirty="0"/>
              <a:t> streptokokit jaotellaan soluseinän pinnalla olevien </a:t>
            </a:r>
            <a:r>
              <a:rPr lang="fi-FI" b="1" dirty="0"/>
              <a:t>polysakkaridiantigeenien</a:t>
            </a:r>
            <a:r>
              <a:rPr lang="fi-FI" dirty="0"/>
              <a:t> mukaan alaryhmiin (ns. </a:t>
            </a:r>
            <a:r>
              <a:rPr lang="fi-FI" dirty="0" err="1"/>
              <a:t>Lancefieldin</a:t>
            </a:r>
            <a:r>
              <a:rPr lang="fi-FI" dirty="0"/>
              <a:t> ryhmäantigeeni)</a:t>
            </a:r>
          </a:p>
          <a:p>
            <a:pPr lvl="2"/>
            <a:r>
              <a:rPr lang="fi-FI" dirty="0"/>
              <a:t>A, B, C, …</a:t>
            </a:r>
          </a:p>
        </p:txBody>
      </p:sp>
    </p:spTree>
    <p:extLst>
      <p:ext uri="{BB962C8B-B14F-4D97-AF65-F5344CB8AC3E}">
        <p14:creationId xmlns:p14="http://schemas.microsoft.com/office/powerpoint/2010/main" val="40858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</a:t>
            </a:r>
            <a:r>
              <a:rPr lang="fi-FI" b="1" dirty="0"/>
              <a:t>streptokokki</a:t>
            </a:r>
          </a:p>
          <a:p>
            <a:pPr lvl="1"/>
            <a:r>
              <a:rPr lang="fi-FI" dirty="0" err="1"/>
              <a:t>Strepto</a:t>
            </a:r>
            <a:r>
              <a:rPr lang="fi-FI" dirty="0"/>
              <a:t> = kasvavat ketjuissa</a:t>
            </a:r>
          </a:p>
          <a:p>
            <a:pPr lvl="1"/>
            <a:r>
              <a:rPr lang="fi-FI" dirty="0"/>
              <a:t>Kokki = muodoltaan pallomainen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4221088"/>
            <a:ext cx="291308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9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Gram-positiivinen</a:t>
            </a:r>
            <a:r>
              <a:rPr lang="fi-FI" dirty="0"/>
              <a:t> </a:t>
            </a:r>
            <a:r>
              <a:rPr lang="fi-FI" dirty="0" err="1"/>
              <a:t>beetahemolyyttinen</a:t>
            </a:r>
            <a:r>
              <a:rPr lang="fi-FI" dirty="0"/>
              <a:t> A-ryhmän streptokokki</a:t>
            </a:r>
          </a:p>
          <a:p>
            <a:pPr lvl="1"/>
            <a:r>
              <a:rPr lang="fi-FI" dirty="0"/>
              <a:t>On nyt kaikille vanha tuttu</a:t>
            </a:r>
          </a:p>
        </p:txBody>
      </p:sp>
    </p:spTree>
    <p:extLst>
      <p:ext uri="{BB962C8B-B14F-4D97-AF65-F5344CB8AC3E}">
        <p14:creationId xmlns:p14="http://schemas.microsoft.com/office/powerpoint/2010/main" val="21225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KAPSELI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Uloimpana kerroksena on </a:t>
            </a:r>
            <a:r>
              <a:rPr lang="fi-FI" b="1" dirty="0"/>
              <a:t>kapseli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hyaluronihappoa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Voi aiheuttaa ristireaktioita, koska ihmisen sidekudoksessa on myös </a:t>
            </a:r>
            <a:r>
              <a:rPr lang="fi-FI" dirty="0" err="1">
                <a:sym typeface="Wingdings" panose="05000000000000000000" pitchFamily="2" charset="2"/>
              </a:rPr>
              <a:t>hyaluronihappoa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>
            <a:cxnSpLocks/>
          </p:cNvCxnSpPr>
          <p:nvPr/>
        </p:nvCxnSpPr>
        <p:spPr>
          <a:xfrm>
            <a:off x="4727849" y="3429000"/>
            <a:ext cx="4248473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4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2. KERROS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Seuraavassa kerroksessa on </a:t>
            </a:r>
            <a:r>
              <a:rPr lang="fi-FI" b="1" dirty="0"/>
              <a:t>proteiineja</a:t>
            </a:r>
            <a:endParaRPr lang="fi-FI" b="1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ns. M-proteiini on A-streptokokin tärkein virulenssitekijä</a:t>
            </a:r>
          </a:p>
          <a:p>
            <a:r>
              <a:rPr lang="fi-FI" dirty="0">
                <a:sym typeface="Wingdings" panose="05000000000000000000" pitchFamily="2" charset="2"/>
              </a:rPr>
              <a:t>Kaikkien muiden proteiinien tehtävää ei tarkkaan tunneta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36194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Kaareva yhdysviiva 7"/>
          <p:cNvCxnSpPr>
            <a:cxnSpLocks/>
          </p:cNvCxnSpPr>
          <p:nvPr/>
        </p:nvCxnSpPr>
        <p:spPr>
          <a:xfrm>
            <a:off x="4367809" y="3068960"/>
            <a:ext cx="4284477" cy="792088"/>
          </a:xfrm>
          <a:prstGeom prst="curvedConnector3">
            <a:avLst>
              <a:gd name="adj1" fmla="val 10055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uli">
  <a:themeElements>
    <a:clrScheme name="Moduuli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uli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u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i:0#.w|oysnet\nieminar</DisplayName>
        <AccountId>787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MUAVRSSTWASF-92438712-456</_dlc_DocId>
    <_dlc_DocIdUrl xmlns="d3e50268-7799-48af-83c3-9a9b063078bc">
      <Url>https://internet.oysnet.ppshp.fi/dokumentit/_layouts/15/DocIdRedir.aspx?ID=MUAVRSSTWASF-92438712-456</Url>
      <Description>MUAVRSSTWASF-92438712-456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54912A28-8153-44B3-820E-854084DD12CD}"/>
</file>

<file path=customXml/itemProps2.xml><?xml version="1.0" encoding="utf-8"?>
<ds:datastoreItem xmlns:ds="http://schemas.openxmlformats.org/officeDocument/2006/customXml" ds:itemID="{E22159CF-A4A6-4655-98E6-AD3FAD8A60CE}"/>
</file>

<file path=customXml/itemProps3.xml><?xml version="1.0" encoding="utf-8"?>
<ds:datastoreItem xmlns:ds="http://schemas.openxmlformats.org/officeDocument/2006/customXml" ds:itemID="{E70C0E45-5DD4-4570-A9B9-85635C01A64F}"/>
</file>

<file path=customXml/itemProps4.xml><?xml version="1.0" encoding="utf-8"?>
<ds:datastoreItem xmlns:ds="http://schemas.openxmlformats.org/officeDocument/2006/customXml" ds:itemID="{490DB904-980E-4D4D-882A-E49344EAA16A}"/>
</file>

<file path=customXml/itemProps5.xml><?xml version="1.0" encoding="utf-8"?>
<ds:datastoreItem xmlns:ds="http://schemas.openxmlformats.org/officeDocument/2006/customXml" ds:itemID="{1B3A4D51-2236-4938-BA4C-F2A0D0E84027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1296</Words>
  <Application>Microsoft Office PowerPoint</Application>
  <PresentationFormat>Laajakuva</PresentationFormat>
  <Paragraphs>239</Paragraphs>
  <Slides>38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4" baseType="lpstr">
      <vt:lpstr>Arial</vt:lpstr>
      <vt:lpstr>Corbel</vt:lpstr>
      <vt:lpstr>Wingdings</vt:lpstr>
      <vt:lpstr>Wingdings 2</vt:lpstr>
      <vt:lpstr>Wingdings 3</vt:lpstr>
      <vt:lpstr>Moduuli</vt:lpstr>
      <vt:lpstr>A-streptokokki</vt:lpstr>
      <vt:lpstr>Yleistä</vt:lpstr>
      <vt:lpstr>Yleistä</vt:lpstr>
      <vt:lpstr>Yleistä</vt:lpstr>
      <vt:lpstr>Yleistä</vt:lpstr>
      <vt:lpstr>Yleistä</vt:lpstr>
      <vt:lpstr>Yleistä</vt:lpstr>
      <vt:lpstr>Rakenne</vt:lpstr>
      <vt:lpstr>Rakenne</vt:lpstr>
      <vt:lpstr>Rakenne</vt:lpstr>
      <vt:lpstr>Rakenne</vt:lpstr>
      <vt:lpstr>Tartunta </vt:lpstr>
      <vt:lpstr>Ilmaantuvuus</vt:lpstr>
      <vt:lpstr>Tyypilliset infektiot</vt:lpstr>
      <vt:lpstr>Tyypilliset infektiot</vt:lpstr>
      <vt:lpstr>Tyypilliset infektiot</vt:lpstr>
      <vt:lpstr>Tyypilliset infektiot</vt:lpstr>
      <vt:lpstr>Tyypilliset infektiot</vt:lpstr>
      <vt:lpstr>Tyypilliset infektiot</vt:lpstr>
      <vt:lpstr>Tyypilliset infektiot</vt:lpstr>
      <vt:lpstr>Muut infektiot</vt:lpstr>
      <vt:lpstr>Vakavat infektiot</vt:lpstr>
      <vt:lpstr>Vakavat infektiot</vt:lpstr>
      <vt:lpstr>Tartuttavuus</vt:lpstr>
      <vt:lpstr>Diagnostiikka</vt:lpstr>
      <vt:lpstr>Hoito</vt:lpstr>
      <vt:lpstr>Hoito</vt:lpstr>
      <vt:lpstr>A-Streptokokkiepidemiat</vt:lpstr>
      <vt:lpstr>A-streptokokkiepidemia</vt:lpstr>
      <vt:lpstr>A-streptokokkiepidemia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A-streptokokin aiheuttamat epidemiat</vt:lpstr>
      <vt:lpstr>Yhteenveto</vt:lpstr>
      <vt:lpstr>Lähteet</vt:lpstr>
    </vt:vector>
  </TitlesOfParts>
  <Company>Pohde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A-streptokokki 9.10.2024</dc:title>
  <dc:creator>Holappa Jatta</dc:creator>
  <cp:keywords/>
  <cp:lastModifiedBy>Holappa Jatta</cp:lastModifiedBy>
  <cp:revision>2</cp:revision>
  <dcterms:created xsi:type="dcterms:W3CDTF">2024-10-28T08:38:18Z</dcterms:created>
  <dcterms:modified xsi:type="dcterms:W3CDTF">2024-10-28T09:35:31Z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42ff575c-cfa6-4a30-a7e1-164d54f175c0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271600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